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aru-600x6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42876"/>
            <a:ext cx="7715304" cy="66437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35732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43512"/>
            <a:ext cx="6400800" cy="121444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«ДАРЫ ФРЕБЕЛЯ»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проекта: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/>
              <a:t>Создать условия для организации как совместной деятельности взрослого и детей, так и самостоятельной игровой, продуктивной и познавательно-исследовательской деятельности детей.</a:t>
            </a:r>
          </a:p>
          <a:p>
            <a:endParaRPr lang="ru-RU" sz="3600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Задачи проекта: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329642" cy="5126055"/>
          </a:xfrm>
        </p:spPr>
        <p:txBody>
          <a:bodyPr>
            <a:normAutofit fontScale="25000" lnSpcReduction="20000"/>
          </a:bodyPr>
          <a:lstStyle/>
          <a:p>
            <a:r>
              <a:rPr lang="ru-RU" sz="6400" i="1" dirty="0" smtClean="0"/>
              <a:t>1.Социально-коммуникативное развитие</a:t>
            </a:r>
            <a:r>
              <a:rPr lang="ru-RU" sz="6400" dirty="0" smtClean="0"/>
              <a:t>:</a:t>
            </a:r>
          </a:p>
          <a:p>
            <a:pPr lvl="0"/>
            <a:r>
              <a:rPr lang="ru-RU" sz="6400" dirty="0" smtClean="0"/>
              <a:t>Развивать игровую деятельность детей;</a:t>
            </a:r>
          </a:p>
          <a:p>
            <a:pPr lvl="0"/>
            <a:r>
              <a:rPr lang="ru-RU" sz="6400" dirty="0" smtClean="0"/>
              <a:t>Приобщать к элементарным общепринятым нормам и правилам взаимоотношения со сверстниками и взрослыми;</a:t>
            </a:r>
          </a:p>
          <a:p>
            <a:pPr lvl="0"/>
            <a:r>
              <a:rPr lang="ru-RU" sz="6400" dirty="0" smtClean="0"/>
              <a:t>Развивать свободное общение со взрослыми и детьми.</a:t>
            </a:r>
          </a:p>
          <a:p>
            <a:r>
              <a:rPr lang="ru-RU" sz="6400" i="1" dirty="0" smtClean="0"/>
              <a:t>2.Познавательное развитие:</a:t>
            </a:r>
            <a:r>
              <a:rPr lang="ru-RU" sz="6400" dirty="0" smtClean="0"/>
              <a:t> </a:t>
            </a:r>
          </a:p>
          <a:p>
            <a:pPr lvl="0"/>
            <a:r>
              <a:rPr lang="ru-RU" sz="6400" dirty="0" smtClean="0"/>
              <a:t>Развить продуктивное воображение и творческое мышление в процессе решения познавательных задач;</a:t>
            </a:r>
          </a:p>
          <a:p>
            <a:r>
              <a:rPr lang="ru-RU" sz="6400" i="1" dirty="0" smtClean="0"/>
              <a:t>3.Речевое развитие:</a:t>
            </a:r>
            <a:r>
              <a:rPr lang="ru-RU" sz="6400" dirty="0" smtClean="0"/>
              <a:t> </a:t>
            </a:r>
          </a:p>
          <a:p>
            <a:pPr lvl="0"/>
            <a:r>
              <a:rPr lang="ru-RU" sz="6400" dirty="0" smtClean="0"/>
              <a:t>Развитие речевых способностей и умений;</a:t>
            </a:r>
          </a:p>
          <a:p>
            <a:pPr lvl="0"/>
            <a:r>
              <a:rPr lang="ru-RU" sz="6400" dirty="0" smtClean="0"/>
              <a:t>Учить овладевать способами практического общения в различных жизненных ситуациях.</a:t>
            </a:r>
          </a:p>
          <a:p>
            <a:r>
              <a:rPr lang="ru-RU" sz="6400" i="1" dirty="0" smtClean="0"/>
              <a:t>4.Художественно-эстетическое развитие</a:t>
            </a:r>
            <a:r>
              <a:rPr lang="ru-RU" sz="6400" dirty="0" smtClean="0"/>
              <a:t>:</a:t>
            </a:r>
          </a:p>
          <a:p>
            <a:pPr lvl="0"/>
            <a:r>
              <a:rPr lang="ru-RU" sz="6400" dirty="0" smtClean="0"/>
              <a:t>Развивать эстетическое мировидение</a:t>
            </a:r>
          </a:p>
          <a:p>
            <a:pPr lvl="0"/>
            <a:r>
              <a:rPr lang="ru-RU" sz="6400" dirty="0" smtClean="0"/>
              <a:t>Формировать творческое воображение и образное мышление сред</a:t>
            </a:r>
          </a:p>
          <a:p>
            <a:pPr lvl="0"/>
            <a:r>
              <a:rPr lang="ru-RU" sz="6400" dirty="0" err="1" smtClean="0"/>
              <a:t>ствами</a:t>
            </a:r>
            <a:r>
              <a:rPr lang="ru-RU" sz="6400" dirty="0" smtClean="0"/>
              <a:t> художественно-эстетических видов деятельности;</a:t>
            </a:r>
          </a:p>
          <a:p>
            <a:r>
              <a:rPr lang="ru-RU" sz="6400" i="1" dirty="0" smtClean="0"/>
              <a:t>5.Физическое развитие:</a:t>
            </a:r>
            <a:r>
              <a:rPr lang="ru-RU" sz="6400" dirty="0" smtClean="0"/>
              <a:t> </a:t>
            </a:r>
          </a:p>
          <a:p>
            <a:pPr lvl="0"/>
            <a:r>
              <a:rPr lang="ru-RU" sz="6400" dirty="0" smtClean="0"/>
              <a:t>Психолого-педагогическая поддержка способностей к двигательному творчеству;</a:t>
            </a:r>
          </a:p>
          <a:p>
            <a:pPr lvl="0"/>
            <a:r>
              <a:rPr lang="ru-RU" sz="6400" dirty="0" smtClean="0"/>
              <a:t>Создать условия развития для сохранения здоровья детей на основе формирования эмоционального воображения;</a:t>
            </a:r>
          </a:p>
          <a:p>
            <a:pPr lvl="0"/>
            <a:r>
              <a:rPr lang="ru-RU" sz="6400" dirty="0" smtClean="0"/>
              <a:t>Накопление и обогащение двигательного опыта детей (овладение основными движениями);</a:t>
            </a:r>
          </a:p>
          <a:p>
            <a:pPr lvl="0"/>
            <a:r>
              <a:rPr lang="ru-RU" sz="6400" dirty="0" smtClean="0"/>
              <a:t>Формировать начальные представления о здоровом образе жизни</a:t>
            </a:r>
          </a:p>
          <a:p>
            <a:endParaRPr lang="ru-RU" sz="3600" b="1" i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/>
              <a:t>Благодаря «Дарам </a:t>
            </a:r>
            <a:r>
              <a:rPr lang="ru-RU" sz="2400" b="1" dirty="0" err="1" smtClean="0"/>
              <a:t>Фребеля</a:t>
            </a:r>
            <a:r>
              <a:rPr lang="ru-RU" sz="2400" b="1" dirty="0" smtClean="0"/>
              <a:t>» идет развитие интересов детей, любознательности и познавательной мотивации; развитие воображения и творческой активности.</a:t>
            </a:r>
            <a:endParaRPr lang="ru-RU" sz="2400" b="1" dirty="0"/>
          </a:p>
        </p:txBody>
      </p:sp>
      <p:pic>
        <p:nvPicPr>
          <p:cNvPr id="4" name="Содержимое 3" descr="bH1EKyA58vI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" contrast="7000"/>
          </a:blip>
          <a:stretch>
            <a:fillRect/>
          </a:stretch>
        </p:blipFill>
        <p:spPr>
          <a:xfrm>
            <a:off x="5072066" y="2143116"/>
            <a:ext cx="3394472" cy="4525963"/>
          </a:xfrm>
          <a:prstGeom prst="rect">
            <a:avLst/>
          </a:prstGeom>
        </p:spPr>
      </p:pic>
      <p:pic>
        <p:nvPicPr>
          <p:cNvPr id="5" name="Рисунок 4" descr="ueyvDjnQsF8.jpg"/>
          <p:cNvPicPr>
            <a:picLocks noChangeAspect="1"/>
          </p:cNvPicPr>
          <p:nvPr/>
        </p:nvPicPr>
        <p:blipFill>
          <a:blip r:embed="rId3">
            <a:lum bright="8000" contrast="22000"/>
          </a:blip>
          <a:stretch>
            <a:fillRect/>
          </a:stretch>
        </p:blipFill>
        <p:spPr>
          <a:xfrm>
            <a:off x="875058" y="2000240"/>
            <a:ext cx="3268314" cy="4614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428604"/>
            <a:ext cx="4400552" cy="535785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Мяч -как самая </a:t>
            </a:r>
            <a:r>
              <a:rPr lang="ru-RU" sz="3100" b="1" dirty="0" smtClean="0"/>
              <a:t>простая и </a:t>
            </a:r>
            <a:r>
              <a:rPr lang="ru-RU" sz="3100" b="1" dirty="0" smtClean="0"/>
              <a:t>понятная ребенку фигура.</a:t>
            </a:r>
            <a:br>
              <a:rPr lang="ru-RU" sz="3100" b="1" dirty="0" smtClean="0"/>
            </a:br>
            <a:r>
              <a:rPr lang="ru-RU" sz="3100" b="1" dirty="0" smtClean="0"/>
              <a:t>Формирование представлений о свойствах и отношениях </a:t>
            </a:r>
            <a:br>
              <a:rPr lang="ru-RU" sz="3100" b="1" dirty="0" smtClean="0"/>
            </a:br>
            <a:r>
              <a:rPr lang="ru-RU" sz="3100" b="1" dirty="0" smtClean="0"/>
              <a:t>предметов окружающего мира</a:t>
            </a:r>
            <a:br>
              <a:rPr lang="ru-RU" sz="3100" b="1" dirty="0" smtClean="0"/>
            </a:br>
            <a:r>
              <a:rPr lang="ru-RU" sz="3100" b="1" dirty="0" smtClean="0"/>
              <a:t>(</a:t>
            </a:r>
            <a:r>
              <a:rPr lang="ru-RU" sz="3100" b="1" dirty="0" err="1" smtClean="0"/>
              <a:t>цвет,форма,размер</a:t>
            </a:r>
            <a:r>
              <a:rPr lang="ru-RU" sz="3100" b="1" dirty="0" smtClean="0"/>
              <a:t>,</a:t>
            </a:r>
            <a:br>
              <a:rPr lang="ru-RU" sz="3100" b="1" dirty="0" smtClean="0"/>
            </a:br>
            <a:r>
              <a:rPr lang="ru-RU" sz="3100" b="1" dirty="0" smtClean="0"/>
              <a:t>материал</a:t>
            </a:r>
            <a:r>
              <a:rPr lang="ru-RU" sz="2800" b="1" dirty="0" smtClean="0"/>
              <a:t>)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0000" contrast="39000"/>
          </a:blip>
          <a:srcRect/>
          <a:stretch>
            <a:fillRect/>
          </a:stretch>
        </p:blipFill>
        <p:spPr bwMode="auto">
          <a:xfrm>
            <a:off x="285720" y="1332707"/>
            <a:ext cx="3768938" cy="488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8" y="357166"/>
            <a:ext cx="7402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  Дар </a:t>
            </a:r>
            <a:r>
              <a:rPr lang="ru-RU" sz="4000" b="1" dirty="0" smtClean="0"/>
              <a:t>№1 «Шерстяные мячики»</a:t>
            </a:r>
            <a:endParaRPr lang="ru-RU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543824" cy="9175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Дар </a:t>
            </a:r>
            <a:r>
              <a:rPr lang="ru-RU" b="1" dirty="0" smtClean="0"/>
              <a:t>№</a:t>
            </a:r>
            <a:r>
              <a:rPr lang="ru-RU" b="1" dirty="0" smtClean="0"/>
              <a:t>2 »Основные </a:t>
            </a:r>
            <a:r>
              <a:rPr lang="ru-RU" b="1" dirty="0" smtClean="0"/>
              <a:t>тела»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000" contrast="1000"/>
          </a:blip>
          <a:srcRect/>
          <a:stretch>
            <a:fillRect/>
          </a:stretch>
        </p:blipFill>
        <p:spPr bwMode="auto">
          <a:xfrm>
            <a:off x="5178056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596" y="1643050"/>
            <a:ext cx="42148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Шар-символ"единства </a:t>
            </a:r>
            <a:r>
              <a:rPr lang="ru-RU" sz="2800" b="1" dirty="0" smtClean="0"/>
              <a:t>в единстве", символ движения и бесконечности;</a:t>
            </a:r>
          </a:p>
          <a:p>
            <a:r>
              <a:rPr lang="ru-RU" sz="2800" b="1" dirty="0" smtClean="0"/>
              <a:t> куб – символ покоя "единства в многообразии";</a:t>
            </a:r>
          </a:p>
          <a:p>
            <a:r>
              <a:rPr lang="ru-RU" sz="2800" b="1" dirty="0" smtClean="0"/>
              <a:t>цилиндр сочетает в себе свойства куба и шара</a:t>
            </a:r>
            <a:endParaRPr lang="ru-RU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Узоры</a:t>
            </a:r>
            <a:r>
              <a:rPr lang="ru-RU" sz="2700" b="1" dirty="0" smtClean="0"/>
              <a:t>, носят орнаментальный характер, они развивают у детей проективное видение объемного тела, так как предлагаемый Ф. </a:t>
            </a:r>
            <a:r>
              <a:rPr lang="ru-RU" sz="2700" b="1" dirty="0" err="1" smtClean="0"/>
              <a:t>Фребелем</a:t>
            </a:r>
            <a:r>
              <a:rPr lang="ru-RU" sz="2700" b="1" dirty="0" smtClean="0"/>
              <a:t> узор – это комплексный вид постройки сверху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3000"/>
          </a:blip>
          <a:srcRect/>
          <a:stretch>
            <a:fillRect/>
          </a:stretch>
        </p:blipFill>
        <p:spPr bwMode="auto">
          <a:xfrm>
            <a:off x="5214942" y="1855851"/>
            <a:ext cx="3429024" cy="457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-p0AWxD89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52" y="1785926"/>
            <a:ext cx="3536182" cy="47149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129</Words>
  <PresentationFormat>Экран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Проект</vt:lpstr>
      <vt:lpstr>Цель проекта:</vt:lpstr>
      <vt:lpstr>Задачи проекта:</vt:lpstr>
      <vt:lpstr> Благодаря «Дарам Фребеля» идет развитие интересов детей, любознательности и познавательной мотивации; развитие воображения и творческой активности.</vt:lpstr>
      <vt:lpstr>   Мяч -как самая простая и понятная ребенку фигура. Формирование представлений о свойствах и отношениях  предметов окружающего мира (цвет,форма,размер, материал) </vt:lpstr>
      <vt:lpstr>Дар №2 »Основные тела» </vt:lpstr>
      <vt:lpstr> Узоры, носят орнаментальный характер, они развивают у детей проективное видение объемного тела, так как предлагаемый Ф. Фребелем узор – это комплексный вид постройки сверху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user</dc:creator>
  <cp:lastModifiedBy>user</cp:lastModifiedBy>
  <cp:revision>6</cp:revision>
  <dcterms:created xsi:type="dcterms:W3CDTF">2019-06-05T19:07:19Z</dcterms:created>
  <dcterms:modified xsi:type="dcterms:W3CDTF">2019-06-06T07:34:56Z</dcterms:modified>
</cp:coreProperties>
</file>